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9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1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31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61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754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0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2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35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17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1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0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7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82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4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1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6073" y="437882"/>
            <a:ext cx="9903853" cy="3000777"/>
          </a:xfrm>
        </p:spPr>
        <p:txBody>
          <a:bodyPr>
            <a:normAutofit/>
          </a:bodyPr>
          <a:lstStyle/>
          <a:p>
            <a:r>
              <a:rPr lang="ru-RU" sz="4000" dirty="0"/>
              <a:t>Консультация для педагогов на тему:</a:t>
            </a:r>
            <a:br>
              <a:rPr lang="ru-RU" sz="4000" dirty="0"/>
            </a:br>
            <a:r>
              <a:rPr lang="ru-RU" sz="4000" dirty="0"/>
              <a:t>«Приёмы педагогической работы по воспитанию у детей навыков правильного произношения звуков»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909" y="3724960"/>
            <a:ext cx="4431538" cy="29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7234" y="0"/>
            <a:ext cx="10444766" cy="697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Пользуясь указанными методами, воспитатель применяет разнообразные приемы, непосредственно влияющие на произносительную сторону речи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детей:</a:t>
            </a: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образец правильного произношения, выполнения задания, который дает педагог;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краткое или развернутое объяснение демонстрируемых качеств речи или движений речи двигательного аппарата;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утрированное (с подчеркнутой дикцией) произношение или интонирование звука (ударного слога, искажаемой детьми части слова);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образное называние звука или звукосочетания (з-з-з - песенка комара, ква-ква-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-квакает лягушка);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хоровые и индивидуальные повторения;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обоснование необходимости выполнить задание педагога;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индивидуальная мотивировка задания;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совместная речь ребенка и воспитателя, а также отраженная речь (незамедлительное повторение ребенком речи-образца);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ответа или действия и исправления;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 артикуляционных движений, демонстрация игрушки или картинки.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5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99" y="127647"/>
            <a:ext cx="83970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Игры и игровые </a:t>
            </a:r>
            <a:r>
              <a:rPr lang="ru-RU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упражнения.</a:t>
            </a:r>
            <a:endParaRPr lang="ru-RU" sz="3600" dirty="0">
              <a:solidFill>
                <a:schemeClr val="accent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167493"/>
              </p:ext>
            </p:extLst>
          </p:nvPr>
        </p:nvGraphicFramePr>
        <p:xfrm>
          <a:off x="1868556" y="1378227"/>
          <a:ext cx="10018644" cy="5378074"/>
        </p:xfrm>
        <a:graphic>
          <a:graphicData uri="http://schemas.openxmlformats.org/drawingml/2006/table">
            <a:tbl>
              <a:tblPr firstRow="1" firstCol="1" bandRow="1"/>
              <a:tblGrid>
                <a:gridCol w="1968561"/>
                <a:gridCol w="1897796"/>
                <a:gridCol w="1634033"/>
                <a:gridCol w="1528958"/>
                <a:gridCol w="1419593"/>
                <a:gridCol w="1569703"/>
              </a:tblGrid>
              <a:tr h="4136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 [Р]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 [Ж]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 [Ч]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3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…ак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…ук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..ай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…оза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…асмин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Жасмин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…ашка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Чашка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…учка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Ручка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…аба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Жаба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…улан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Чулан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7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…ыба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Рыба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...уть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…инить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Чинить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3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комаР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…елудь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клю…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клюЧ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7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кефи…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кефиР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…ивотное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Животное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кала…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калаЧ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7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бисе…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бисеР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му…ичок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муЖичок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пе…ь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пеЧь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7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мухомо…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мухомоР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во…и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воЖЖи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скрипа…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скрипаЧ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45781" y="437635"/>
            <a:ext cx="923662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«Звук потерялся»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85067"/>
              </p:ext>
            </p:extLst>
          </p:nvPr>
        </p:nvGraphicFramePr>
        <p:xfrm>
          <a:off x="4217121" y="1098775"/>
          <a:ext cx="7596878" cy="2412684"/>
        </p:xfrm>
        <a:graphic>
          <a:graphicData uri="http://schemas.openxmlformats.org/drawingml/2006/table">
            <a:tbl>
              <a:tblPr firstRow="1" firstCol="1" bandRow="1"/>
              <a:tblGrid>
                <a:gridCol w="1898000"/>
                <a:gridCol w="1899626"/>
                <a:gridCol w="1899626"/>
                <a:gridCol w="1899626"/>
              </a:tblGrid>
              <a:tr h="47228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 [Р]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 [Щ]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Ручка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Щенок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Щеночек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бРат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бРатик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Щетка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Щеточка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91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игРушка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игРушечка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плаЩ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плаЩик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17121" y="192220"/>
            <a:ext cx="52173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«Назови ласково»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652449"/>
              </p:ext>
            </p:extLst>
          </p:nvPr>
        </p:nvGraphicFramePr>
        <p:xfrm>
          <a:off x="1777283" y="4087439"/>
          <a:ext cx="6387921" cy="2439749"/>
        </p:xfrm>
        <a:graphic>
          <a:graphicData uri="http://schemas.openxmlformats.org/drawingml/2006/table">
            <a:tbl>
              <a:tblPr firstRow="1" firstCol="1" bandRow="1"/>
              <a:tblGrid>
                <a:gridCol w="3192594"/>
                <a:gridCol w="3195327"/>
              </a:tblGrid>
              <a:tr h="4250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 [Р]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Роза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Розы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ковёР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ковРы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3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игРушка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игРушки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Рот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Рты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789539" y="4876427"/>
            <a:ext cx="367921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«Один – много»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2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!!!</a:t>
            </a:r>
            <a:endParaRPr lang="ru-RU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660" y="1705713"/>
            <a:ext cx="4929188" cy="495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179052"/>
              </p:ext>
            </p:extLst>
          </p:nvPr>
        </p:nvGraphicFramePr>
        <p:xfrm>
          <a:off x="2846231" y="1854555"/>
          <a:ext cx="8255358" cy="4404576"/>
        </p:xfrm>
        <a:graphic>
          <a:graphicData uri="http://schemas.openxmlformats.org/drawingml/2006/table">
            <a:tbl>
              <a:tblPr firstRow="1" firstCol="1" bandRow="1"/>
              <a:tblGrid>
                <a:gridCol w="4126796"/>
                <a:gridCol w="4128562"/>
              </a:tblGrid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i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Звуки</a:t>
                      </a:r>
                      <a:endParaRPr lang="ru-RU" sz="28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0-2 года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 О Э П Б М</a:t>
                      </a:r>
                      <a:endParaRPr lang="ru-RU" sz="28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2-3 года</a:t>
                      </a:r>
                      <a:endParaRPr lang="ru-RU" sz="28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Ы У Ф В Т Д Н К Г Х Й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</a:t>
                      </a:r>
                      <a:endParaRPr lang="ru-RU" sz="28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З Ц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</a:t>
                      </a:r>
                      <a:endParaRPr lang="ru-RU" sz="28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 Ж Ч Щ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 Р</a:t>
                      </a:r>
                      <a:endParaRPr lang="ru-RU" sz="28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48496" y="438312"/>
            <a:ext cx="10238703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Усвоение звуковой стороны языка детьми дошкольного возраста</a:t>
            </a:r>
            <a:endParaRPr kumimoji="0" lang="ru-RU" alt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1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2394" y="800521"/>
            <a:ext cx="8478591" cy="377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Для формирования правильного произношения звуков важно</a:t>
            </a:r>
            <a:r>
              <a:rPr lang="ru-RU" sz="36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539750">
              <a:lnSpc>
                <a:spcPct val="107000"/>
              </a:lnSpc>
              <a:spcAft>
                <a:spcPts val="0"/>
              </a:spcAft>
            </a:pPr>
            <a:endParaRPr lang="ru-RU" sz="3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артикуляционный аппарат;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 дыхание;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фонематический слух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267" y="121678"/>
            <a:ext cx="9797146" cy="67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4" y="0"/>
            <a:ext cx="5972175" cy="33528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2800"/>
            <a:ext cx="5972175" cy="3352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5" y="3352800"/>
            <a:ext cx="5972175" cy="3352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21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79" y="154547"/>
            <a:ext cx="9852874" cy="656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23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831" y="347730"/>
            <a:ext cx="9504608" cy="282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sz="4000" i="1" dirty="0" smtClean="0">
                <a:latin typeface="+mj-lt"/>
              </a:rPr>
              <a:t>            I </a:t>
            </a:r>
            <a:r>
              <a:rPr lang="ru-RU" sz="4000" i="1" dirty="0">
                <a:latin typeface="+mj-lt"/>
              </a:rPr>
              <a:t>этап – до 3-х лет </a:t>
            </a:r>
            <a:endParaRPr lang="ru-RU" sz="40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«Как мычит корова, кричит петух, пищит мышка и т.д.», «Пароход гудит», «Капли капают», «Ветер», «Аукаем в лесу» и т.д., «Волшебный мешочек», использование различных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потешек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т.д. Для развития слухового внимания используются игры: «Кто пришёл?» (волк, петух, паровоз, колокольчик).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4495" y="839181"/>
            <a:ext cx="727542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II </a:t>
            </a:r>
            <a:r>
              <a:rPr lang="ru-RU" sz="4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этап – от 3 до 5 лет </a:t>
            </a:r>
            <a:endParaRPr lang="ru-RU" sz="40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 младшая и средняя группы).</a:t>
            </a:r>
            <a:endParaRPr lang="ru-RU" sz="3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18197" y="2266682"/>
            <a:ext cx="9556123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вид работы – игровые упражнения, способствующие выработки правильной артикуляции («Качели», «Горки», «Лошадки» и т.д.), воспитание плавного выдоха («Забей в ворота гол» и т.д.), развитие громкости голоса («Собака и щенок», «Ветер в лесу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вид работы – уточнение произношения изолированного звука и развитие речевого слуха («Насос» - звук С, «Жуки летают» - звук Ж, «Поезд» - звук Ч и т.д.).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вид работы – воспитание правильного произношения в словах и развитие фонематического слуха (Подвижные игры «Воробушки», игры с мячом, «Назови картинку», «Зина и изюм» и т.д.)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975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 вид работы – воспитание правильного произношения звуков во фразовой речи и развитие речевого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слуха.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8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7670" y="964774"/>
            <a:ext cx="5674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III этап – от 5 до 7 лет </a:t>
            </a:r>
            <a:endParaRPr lang="ru-RU" sz="40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94207" y="2387373"/>
            <a:ext cx="916117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вид работы- уточнение произношения изолированного звука и развитие речевого слуха («Самолет летит»- звук Л и т.д.).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вид работы – дифференциация изолированных звуков («Свистит – шипит», «Свисток – звонок» и т.д.)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вид работы– дифференциация звуков в словах («Солнышко и дождик», «Отбери картинки», «Магазин», «Часы» и т.д.)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вид работы– дифференциация звуков в речи. (Подвижная игра «Курочка хохлатка» (к-х), песня «В лесу родилась ёлочка» (л-р), «Догонялки» (л-р).</a:t>
            </a:r>
          </a:p>
        </p:txBody>
      </p:sp>
    </p:spTree>
    <p:extLst>
      <p:ext uri="{BB962C8B-B14F-4D97-AF65-F5344CB8AC3E}">
        <p14:creationId xmlns:p14="http://schemas.microsoft.com/office/powerpoint/2010/main" val="15624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438</TotalTime>
  <Words>441</Words>
  <Application>Microsoft Office PowerPoint</Application>
  <PresentationFormat>Широкоэкранный</PresentationFormat>
  <Paragraphs>127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Консультация для педагогов на тему: «Приёмы педагогической работы по воспитанию у детей навыков правильного произношения звуков»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!!!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на тему: «Приёмы педагогической работы по воспитанию у детей навыков правильного произношения звуков»</dc:title>
  <dc:creator>user</dc:creator>
  <cp:lastModifiedBy>user</cp:lastModifiedBy>
  <cp:revision>21</cp:revision>
  <dcterms:created xsi:type="dcterms:W3CDTF">2021-04-18T08:38:32Z</dcterms:created>
  <dcterms:modified xsi:type="dcterms:W3CDTF">2021-04-20T19:09:46Z</dcterms:modified>
</cp:coreProperties>
</file>